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1" r:id="rId6"/>
    <p:sldId id="272" r:id="rId7"/>
    <p:sldId id="262" r:id="rId8"/>
    <p:sldId id="276" r:id="rId9"/>
    <p:sldId id="277" r:id="rId10"/>
    <p:sldId id="278" r:id="rId11"/>
    <p:sldId id="292" r:id="rId12"/>
    <p:sldId id="274" r:id="rId13"/>
    <p:sldId id="264" r:id="rId14"/>
    <p:sldId id="288" r:id="rId15"/>
    <p:sldId id="270" r:id="rId16"/>
    <p:sldId id="293" r:id="rId17"/>
    <p:sldId id="275" r:id="rId18"/>
    <p:sldId id="289" r:id="rId19"/>
    <p:sldId id="290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59813356663754E-2"/>
          <c:y val="4.3650793650793704E-2"/>
          <c:w val="0.89982573899574025"/>
          <c:h val="0.7640460033404914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3303946620310163E-2"/>
                  <c:y val="-0.14462115320519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D5-4D78-8D7D-15C0BD9029C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296296296297014E-3"/>
                  <c:y val="-0.222222222222222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D5-4D78-8D7D-15C0BD9029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296296296297014E-3"/>
                  <c:y val="-0.289682539682539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BD5-4D78-8D7D-15C0BD9029C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633766182842429E-2"/>
                  <c:y val="-0.39918120208865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D5-4D78-8D7D-15C0BD9029C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888888888889176E-2"/>
                  <c:y val="-0.317460317460320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D5-4D78-8D7D-15C0BD9029C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&lt; 30</c:v>
                </c:pt>
                <c:pt idx="1">
                  <c:v>30-44</c:v>
                </c:pt>
                <c:pt idx="2">
                  <c:v>45-59</c:v>
                </c:pt>
                <c:pt idx="3">
                  <c:v>60-74</c:v>
                </c:pt>
                <c:pt idx="4">
                  <c:v>≥ 75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5.8000000000000003E-2</c:v>
                </c:pt>
                <c:pt idx="1">
                  <c:v>0.13500000000000001</c:v>
                </c:pt>
                <c:pt idx="2">
                  <c:v>0.21200000000000024</c:v>
                </c:pt>
                <c:pt idx="3">
                  <c:v>0.34600000000000031</c:v>
                </c:pt>
                <c:pt idx="4" formatCode="0%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D5-4D78-8D7D-15C0BD9029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731136"/>
        <c:axId val="32733056"/>
        <c:axId val="0"/>
      </c:bar3DChart>
      <c:catAx>
        <c:axId val="32731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fr-FR" sz="2400">
                    <a:latin typeface="Times New Roman" pitchFamily="18" charset="0"/>
                    <a:cs typeface="Times New Roman" pitchFamily="18" charset="0"/>
                  </a:rPr>
                  <a:t>Age en année</a:t>
                </a:r>
              </a:p>
            </c:rich>
          </c:tx>
          <c:layout>
            <c:manualLayout>
              <c:xMode val="edge"/>
              <c:yMode val="edge"/>
              <c:x val="0.75343499702734318"/>
              <c:y val="0.92638889771814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fr-FR"/>
          </a:p>
        </c:txPr>
        <c:crossAx val="32733056"/>
        <c:crosses val="autoZero"/>
        <c:auto val="1"/>
        <c:lblAlgn val="ctr"/>
        <c:lblOffset val="100"/>
        <c:noMultiLvlLbl val="0"/>
      </c:catAx>
      <c:valAx>
        <c:axId val="32733056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fr-FR" sz="2400">
                    <a:latin typeface="Times New Roman" pitchFamily="18" charset="0"/>
                    <a:cs typeface="Times New Roman" pitchFamily="18" charset="0"/>
                  </a:rPr>
                  <a:t>Pourcentage</a:t>
                </a:r>
              </a:p>
            </c:rich>
          </c:tx>
          <c:layout>
            <c:manualLayout>
              <c:xMode val="edge"/>
              <c:yMode val="edge"/>
              <c:x val="1.3752852322031175E-2"/>
              <c:y val="9.351512566257815E-2"/>
            </c:manualLayout>
          </c:layout>
          <c:overlay val="0"/>
        </c:title>
        <c:numFmt formatCode="0.00%" sourceLinked="1"/>
        <c:majorTickMark val="out"/>
        <c:minorTickMark val="none"/>
        <c:tickLblPos val="nextTo"/>
        <c:crossAx val="32731136"/>
        <c:crosses val="autoZero"/>
        <c:crossBetween val="between"/>
      </c:valAx>
      <c:spPr>
        <a:noFill/>
        <a:ln w="3175"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scene3d>
          <a:camera prst="orthographicFront"/>
          <a:lightRig rig="threePt" dir="t"/>
        </a:scene3d>
        <a:sp3d prstMaterial="dkEdge"/>
      </c:spPr>
    </c:backWall>
    <c:plotArea>
      <c:layout>
        <c:manualLayout>
          <c:layoutTarget val="inner"/>
          <c:xMode val="edge"/>
          <c:yMode val="edge"/>
          <c:x val="5.8239551315805584E-2"/>
          <c:y val="3.3632286995515695E-2"/>
          <c:w val="0.9416769169831688"/>
          <c:h val="0.817721095160428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5.2622906764113297E-2"/>
                  <c:y val="-0.38996203704638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8D9-4848-AAFE-5788BE9E3DE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3089243837771782E-2"/>
                  <c:y val="-0.27093801446303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D9-4848-AAFE-5788BE9E3DE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693160219435077E-2"/>
                  <c:y val="-0.15007612790498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D9-4848-AAFE-5788BE9E3DE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93245495245273E-4"/>
                  <c:y val="-0.1810562715253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D9-4848-AAFE-5788BE9E3DE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HTA</c:v>
                </c:pt>
                <c:pt idx="1">
                  <c:v>Tabac</c:v>
                </c:pt>
                <c:pt idx="2">
                  <c:v>Diabète</c:v>
                </c:pt>
                <c:pt idx="3">
                  <c:v>Anomalie pondérale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0.65400000000001068</c:v>
                </c:pt>
                <c:pt idx="1">
                  <c:v>0.30800000000000038</c:v>
                </c:pt>
                <c:pt idx="2">
                  <c:v>1.9000000000000287E-2</c:v>
                </c:pt>
                <c:pt idx="3">
                  <c:v>9.6000000000000002E-2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8D9-4848-AAFE-5788BE9E3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6650496"/>
        <c:axId val="66653568"/>
        <c:axId val="0"/>
      </c:bar3DChart>
      <c:catAx>
        <c:axId val="6665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6653568"/>
        <c:crosses val="autoZero"/>
        <c:auto val="1"/>
        <c:lblAlgn val="ctr"/>
        <c:lblOffset val="100"/>
        <c:noMultiLvlLbl val="0"/>
      </c:catAx>
      <c:valAx>
        <c:axId val="66653568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6665049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 prstMaterial="dkEdge"/>
      </c:spPr>
    </c:sideWall>
    <c:backWall>
      <c:thickness val="0"/>
      <c:spPr>
        <a:scene3d>
          <a:camera prst="orthographicFront"/>
          <a:lightRig rig="threePt" dir="t"/>
        </a:scene3d>
        <a:sp3d prstMaterial="dkEdge"/>
      </c:spPr>
    </c:backWall>
    <c:plotArea>
      <c:layout>
        <c:manualLayout>
          <c:layoutTarget val="inner"/>
          <c:xMode val="edge"/>
          <c:yMode val="edge"/>
          <c:x val="0"/>
          <c:y val="1.1904761904761921E-2"/>
          <c:w val="1"/>
          <c:h val="0.8540543367521812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.11429127824181151"/>
                  <c:y val="-0.374327202414861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429-4E5D-966E-9D22BAB073D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2550335316277992E-3"/>
                  <c:y val="-0.261343006805390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29-4E5D-966E-9D22BAB073D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2592300350466117E-3"/>
                  <c:y val="-0.23067561051136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29-4E5D-966E-9D22BAB073D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3171465796729658E-4"/>
                  <c:y val="-0.22209175339855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29-4E5D-966E-9D22BAB073D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939228974562E-3"/>
                  <c:y val="-0.16256792980448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29-4E5D-966E-9D22BAB073D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Insuffisance cardiaque</c:v>
                </c:pt>
                <c:pt idx="1">
                  <c:v>Palpitations</c:v>
                </c:pt>
                <c:pt idx="2">
                  <c:v>Douleur thoracique</c:v>
                </c:pt>
                <c:pt idx="3">
                  <c:v>Deficit neurologique</c:v>
                </c:pt>
                <c:pt idx="4">
                  <c:v>Autres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 formatCode="0%">
                  <c:v>0.5</c:v>
                </c:pt>
                <c:pt idx="1">
                  <c:v>0.17300000000000001</c:v>
                </c:pt>
                <c:pt idx="2">
                  <c:v>0.15400000000000041</c:v>
                </c:pt>
                <c:pt idx="3">
                  <c:v>0.1346</c:v>
                </c:pt>
                <c:pt idx="4">
                  <c:v>3.8399999999999997E-2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429-4E5D-966E-9D22BAB07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551424"/>
        <c:axId val="134552960"/>
        <c:axId val="0"/>
      </c:bar3DChart>
      <c:catAx>
        <c:axId val="13455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134552960"/>
        <c:crosses val="autoZero"/>
        <c:auto val="1"/>
        <c:lblAlgn val="ctr"/>
        <c:lblOffset val="100"/>
        <c:noMultiLvlLbl val="0"/>
      </c:catAx>
      <c:valAx>
        <c:axId val="1345529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455142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HTA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64921788744993E-2"/>
                  <c:y val="-1.9335553560645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Non valvulaire</c:v>
                </c:pt>
              </c:strCache>
            </c:strRef>
          </c:cat>
          <c:val>
            <c:numRef>
              <c:f>Feuil1!$B$2</c:f>
              <c:numCache>
                <c:formatCode>0.00%</c:formatCode>
                <c:ptCount val="1"/>
                <c:pt idx="0">
                  <c:v>0.17299999999999999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Ischémique</c:v>
                </c:pt>
              </c:strCache>
            </c:strRef>
          </c:tx>
          <c:invertIfNegative val="0"/>
          <c:cat>
            <c:strRef>
              <c:f>Feuil1!$A$2</c:f>
              <c:strCache>
                <c:ptCount val="1"/>
                <c:pt idx="0">
                  <c:v>Non valvulaire</c:v>
                </c:pt>
              </c:strCache>
            </c:strRef>
          </c:cat>
          <c:val>
            <c:numRef>
              <c:f>Feuil1!$C$2</c:f>
              <c:numCache>
                <c:formatCode>0.00%</c:formatCode>
                <c:ptCount val="1"/>
                <c:pt idx="0">
                  <c:v>9.6000000000000002E-2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Rythmique</c:v>
                </c:pt>
              </c:strCache>
            </c:strRef>
          </c:tx>
          <c:invertIfNegative val="0"/>
          <c:cat>
            <c:strRef>
              <c:f>Feuil1!$A$2</c:f>
              <c:strCache>
                <c:ptCount val="1"/>
                <c:pt idx="0">
                  <c:v>Non valvulaire</c:v>
                </c:pt>
              </c:strCache>
            </c:strRef>
          </c:cat>
          <c:val>
            <c:numRef>
              <c:f>Feuil1!$D$2</c:f>
              <c:numCache>
                <c:formatCode>0.00%</c:formatCode>
                <c:ptCount val="1"/>
                <c:pt idx="0">
                  <c:v>5.8000000000000003E-2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CMD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577598864211266E-2"/>
                  <c:y val="-8.3567687295889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Non valvulaire</c:v>
                </c:pt>
              </c:strCache>
            </c:strRef>
          </c:cat>
          <c:val>
            <c:numRef>
              <c:f>Feuil1!$E$2</c:f>
              <c:numCache>
                <c:formatCode>0.00%</c:formatCode>
                <c:ptCount val="1"/>
                <c:pt idx="0">
                  <c:v>0.307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657920"/>
        <c:axId val="134659456"/>
        <c:axId val="0"/>
      </c:bar3DChart>
      <c:catAx>
        <c:axId val="134657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fr-FR"/>
          </a:p>
        </c:txPr>
        <c:crossAx val="134659456"/>
        <c:crosses val="autoZero"/>
        <c:auto val="1"/>
        <c:lblAlgn val="ctr"/>
        <c:lblOffset val="100"/>
        <c:noMultiLvlLbl val="0"/>
      </c:catAx>
      <c:valAx>
        <c:axId val="134659456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34657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2">
        <a:lumMod val="90000"/>
      </a:schemeClr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564021995286721E-2"/>
          <c:y val="3.5355560009799336E-2"/>
          <c:w val="0.49980318053330536"/>
          <c:h val="0.80063235076764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Mitrale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2843676355066776E-3"/>
                  <c:y val="-3.0870946385077474E-3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Valvulaire</c:v>
                </c:pt>
              </c:strCache>
            </c:strRef>
          </c:cat>
          <c:val>
            <c:numRef>
              <c:f>Feuil1!$B$2</c:f>
              <c:numCache>
                <c:formatCode>0.00%</c:formatCode>
                <c:ptCount val="1"/>
                <c:pt idx="0">
                  <c:v>0.192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Mitro-aortique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7132757266300077E-2"/>
                  <c:y val="-2.2498992733508669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Valvulaire</c:v>
                </c:pt>
              </c:strCache>
            </c:strRef>
          </c:cat>
          <c:val>
            <c:numRef>
              <c:f>Feuil1!$C$2</c:f>
              <c:numCache>
                <c:formatCode>0.00%</c:formatCode>
                <c:ptCount val="1"/>
                <c:pt idx="0">
                  <c:v>0.13500000000000001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98496"/>
        <c:axId val="134700032"/>
      </c:barChart>
      <c:catAx>
        <c:axId val="134698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fr-FR"/>
          </a:p>
        </c:txPr>
        <c:crossAx val="134700032"/>
        <c:crosses val="autoZero"/>
        <c:auto val="1"/>
        <c:lblAlgn val="ctr"/>
        <c:lblOffset val="100"/>
        <c:noMultiLvlLbl val="0"/>
      </c:catAx>
      <c:valAx>
        <c:axId val="134700032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346984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fr-FR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4768C-D4F9-401C-BCD4-09FBF13BAABD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FADA2-29F4-4456-B788-258041AB1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35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Merci Monsieur le président,</a:t>
            </a:r>
          </a:p>
          <a:p>
            <a:r>
              <a:rPr lang="fr-FR" dirty="0" smtClean="0"/>
              <a:t>Nous</a:t>
            </a:r>
            <a:r>
              <a:rPr lang="fr-FR" baseline="0" dirty="0" smtClean="0"/>
              <a:t> avons l’honneur de présenter les résultats de cette étude sur LA FIBRILLATION ATRIALE EN HOSPITALISATION DANS LE SERVICE DE CARDIOLOGIE DU CHU GT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88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L’insuffisance cardiaque</a:t>
            </a:r>
            <a:r>
              <a:rPr lang="en-GB" dirty="0" smtClean="0"/>
              <a:t> </a:t>
            </a:r>
            <a:r>
              <a:rPr lang="fr-FR" dirty="0" smtClean="0"/>
              <a:t>était</a:t>
            </a:r>
            <a:r>
              <a:rPr lang="en-GB" dirty="0" smtClean="0"/>
              <a:t> la </a:t>
            </a:r>
            <a:r>
              <a:rPr lang="fr-FR" dirty="0" smtClean="0"/>
              <a:t>circonstance</a:t>
            </a:r>
            <a:r>
              <a:rPr lang="en-GB" dirty="0" smtClean="0"/>
              <a:t> de </a:t>
            </a:r>
            <a:r>
              <a:rPr lang="fr-FR" dirty="0" smtClean="0"/>
              <a:t>découverte </a:t>
            </a:r>
            <a:r>
              <a:rPr lang="en-GB" dirty="0" smtClean="0"/>
              <a:t>la plus </a:t>
            </a:r>
            <a:r>
              <a:rPr lang="fr-FR" dirty="0" smtClean="0"/>
              <a:t>fréquente </a:t>
            </a:r>
            <a:r>
              <a:rPr lang="en-GB" dirty="0" smtClean="0"/>
              <a:t>(50%), </a:t>
            </a:r>
            <a:r>
              <a:rPr lang="en-GB" dirty="0" err="1" smtClean="0"/>
              <a:t>suivie</a:t>
            </a:r>
            <a:r>
              <a:rPr lang="en-GB" dirty="0" smtClean="0"/>
              <a:t> des palpitations.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562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FA non valvulaire était associée à la CMD dans plus 30% et à l’HTA dans plus 17%</a:t>
            </a:r>
          </a:p>
          <a:p>
            <a:r>
              <a:rPr lang="fr-FR" dirty="0" smtClean="0"/>
              <a:t>La valvulaire était surtout associée à l’atteinte mitrale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11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dilatation atriale gauche était retrouvée dans plus de 42%, la dilatation ventriculaire gauche dans plus de 46% et la dysfonction systolique ventriculaire gauche dans plus de 36%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325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Ces résultats nous ont permis de faire quelques commentaires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85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Des études similaires ont été réalisées dans la région et ont obtenu la</a:t>
            </a:r>
            <a:r>
              <a:rPr lang="fr-FR" baseline="0" dirty="0" smtClean="0"/>
              <a:t> même fréquence de survenu de la FA en GENERAL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95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ALLONS SUIVRE LE PLAN CLASSIQUE</a:t>
            </a:r>
          </a:p>
          <a:p>
            <a:r>
              <a:rPr lang="fr-FR" dirty="0" smtClean="0"/>
              <a:t>APRES LES RESULTATS,</a:t>
            </a:r>
            <a:r>
              <a:rPr lang="fr-FR" baseline="0" dirty="0" smtClean="0"/>
              <a:t> DEUX PETITS COMMENTAIRES AVANT DE CONCLURE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48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FA est le trouble de rythme permanent le plus fréquent avec une INCIDENCE qui augmente avec l’âge et les cardiopathies sous-jacentes.</a:t>
            </a:r>
          </a:p>
          <a:p>
            <a:r>
              <a:rPr lang="fr-FR" dirty="0" smtClean="0"/>
              <a:t>La PREVALENCE</a:t>
            </a:r>
            <a:r>
              <a:rPr lang="fr-FR" baseline="0" dirty="0" smtClean="0"/>
              <a:t> est de 1% avant 60ans, augmente avec l’âge et </a:t>
            </a:r>
            <a:r>
              <a:rPr lang="fr-FR" baseline="0" dirty="0" err="1" smtClean="0"/>
              <a:t>atteind</a:t>
            </a:r>
            <a:r>
              <a:rPr lang="fr-FR" baseline="0" dirty="0" smtClean="0"/>
              <a:t> les 10% après les 80ans</a:t>
            </a:r>
          </a:p>
          <a:p>
            <a:r>
              <a:rPr lang="fr-FR" baseline="0" dirty="0" smtClean="0"/>
              <a:t>Elle est plus fréquente chez l’homme que chez la femme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57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OBJECTIFS étaient de décrire les aspects épidémiologiques, cliniques et thérapeutiques de la FA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888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s’agissait d’une étude rétrospective et descriptive, de</a:t>
            </a:r>
            <a:r>
              <a:rPr lang="fr-FR" baseline="0" dirty="0" smtClean="0"/>
              <a:t> 2015 à 2018 dans le service de cardiologie du CHU GT de Bamako au Mali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34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Cette méthodologie nous a permis d’obtenir les résultats suivants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93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fréquence de la FA était plus</a:t>
            </a:r>
            <a:r>
              <a:rPr lang="fr-FR" baseline="0" dirty="0" smtClean="0"/>
              <a:t> de 6%</a:t>
            </a:r>
          </a:p>
          <a:p>
            <a:r>
              <a:rPr lang="fr-FR" baseline="0" dirty="0" smtClean="0"/>
              <a:t>32,7% étaient valvulaires et 67,3% étaient non valvulaires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914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FA était</a:t>
            </a:r>
            <a:r>
              <a:rPr lang="fr-FR" baseline="0" dirty="0" smtClean="0"/>
              <a:t> plus fréquentes chez les 60 à 75 ans, l’âge moyen était de 61ans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82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</a:t>
            </a:r>
            <a:r>
              <a:rPr lang="fr-FR" baseline="0" dirty="0" smtClean="0"/>
              <a:t> f</a:t>
            </a:r>
            <a:r>
              <a:rPr lang="fr-FR" dirty="0" smtClean="0"/>
              <a:t>acteurs de risque cardio-vasculaires étaient dominés par l’HTA </a:t>
            </a:r>
            <a:r>
              <a:rPr lang="fr-FR" baseline="0" dirty="0" smtClean="0"/>
              <a:t> dans plus de </a:t>
            </a:r>
            <a:r>
              <a:rPr lang="fr-FR" dirty="0" smtClean="0"/>
              <a:t>65,40%.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FADA2-29F4-4456-B788-258041AB10D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40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7901-6FC7-4609-AA47-9CDEA882E951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15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3529-0120-4F59-A329-AEE47372C9A3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52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1F9C-C4F0-4275-B8AC-FC007B575CC8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10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E808-3ABF-46B1-8742-0B5B7D8BB034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20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5366-BD89-4751-B609-742B296EDDF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4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1DF1F-1244-493F-818F-9D5154A14790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3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0CC-79CD-48BD-8B69-54918771E38C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BA03-F6D3-4A9C-BD7D-39551CC0871E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52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5BD8-EF47-400E-AAA0-98902EAF7D1C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94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AE92-799E-48EF-848A-59F2F0E18BDD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50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8742-5D6A-4048-ADC9-444789EA7A29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3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13A7-3DDA-4BB3-A83C-2D5D86ACDB02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F0ED-FE87-43F2-990A-B082747A0E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73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2700" b="1" dirty="0" smtClean="0"/>
              <a:t/>
            </a:r>
            <a:br>
              <a:rPr lang="fr-FR" sz="2700" b="1" dirty="0" smtClean="0"/>
            </a:br>
            <a:r>
              <a:rPr lang="fr-FR" sz="2700" b="1" dirty="0"/>
              <a:t/>
            </a:r>
            <a:br>
              <a:rPr lang="fr-FR" sz="2700" b="1" dirty="0"/>
            </a:br>
            <a:r>
              <a:rPr lang="fr-FR" sz="2700" b="1" dirty="0" smtClean="0"/>
              <a:t>Aspects </a:t>
            </a:r>
            <a:r>
              <a:rPr lang="fr-FR" sz="2700" b="1" dirty="0"/>
              <a:t>épidémiologiques, cliniques et thérapeutiques de la fibrillation atriale en hospitalisation dans le service de cardiologie du CHU Gabriel Touré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>
            <a:normAutofit fontScale="92500"/>
          </a:bodyPr>
          <a:lstStyle/>
          <a:p>
            <a:r>
              <a:rPr lang="fr-FR" sz="1900" b="1" u="sng" dirty="0"/>
              <a:t>SANGARE </a:t>
            </a:r>
            <a:r>
              <a:rPr lang="fr-FR" sz="1900" b="1" u="sng" dirty="0" smtClean="0"/>
              <a:t>I</a:t>
            </a:r>
            <a:r>
              <a:rPr lang="fr-FR" sz="1900" dirty="0" smtClean="0"/>
              <a:t>, </a:t>
            </a:r>
            <a:r>
              <a:rPr lang="fr-FR" sz="1900" dirty="0"/>
              <a:t>BA </a:t>
            </a:r>
            <a:r>
              <a:rPr lang="fr-FR" sz="1900" dirty="0" smtClean="0"/>
              <a:t>H.O, </a:t>
            </a:r>
            <a:r>
              <a:rPr lang="fr-FR" sz="1900" dirty="0"/>
              <a:t>SAGARA </a:t>
            </a:r>
            <a:r>
              <a:rPr lang="fr-FR" sz="1900" dirty="0" smtClean="0"/>
              <a:t>I, </a:t>
            </a:r>
            <a:r>
              <a:rPr lang="fr-FR" sz="1900" dirty="0"/>
              <a:t>CAMARA </a:t>
            </a:r>
            <a:r>
              <a:rPr lang="fr-FR" sz="1900" dirty="0" smtClean="0"/>
              <a:t>Y, </a:t>
            </a:r>
            <a:r>
              <a:rPr lang="fr-FR" sz="1900" dirty="0"/>
              <a:t>THIAM </a:t>
            </a:r>
            <a:r>
              <a:rPr lang="fr-FR" sz="1900" dirty="0" smtClean="0"/>
              <a:t>C, </a:t>
            </a:r>
            <a:r>
              <a:rPr lang="fr-FR" sz="1900" dirty="0"/>
              <a:t>KEITA </a:t>
            </a:r>
            <a:r>
              <a:rPr lang="fr-FR" sz="1900" dirty="0" smtClean="0"/>
              <a:t>A, </a:t>
            </a:r>
            <a:r>
              <a:rPr lang="fr-FR" sz="1900" dirty="0"/>
              <a:t>KONATE </a:t>
            </a:r>
            <a:r>
              <a:rPr lang="fr-FR" sz="1900" dirty="0" smtClean="0"/>
              <a:t>M, </a:t>
            </a:r>
            <a:r>
              <a:rPr lang="fr-FR" sz="1900" dirty="0"/>
              <a:t>SITA </a:t>
            </a:r>
            <a:r>
              <a:rPr lang="fr-FR" sz="1900" dirty="0" smtClean="0"/>
              <a:t>L.B</a:t>
            </a:r>
            <a:r>
              <a:rPr lang="fr-FR" sz="1900" dirty="0"/>
              <a:t>. A. </a:t>
            </a:r>
            <a:r>
              <a:rPr lang="fr-FR" sz="1900" dirty="0" smtClean="0"/>
              <a:t>C, </a:t>
            </a:r>
            <a:r>
              <a:rPr lang="fr-FR" sz="1900" dirty="0"/>
              <a:t>SIDIBE </a:t>
            </a:r>
            <a:r>
              <a:rPr lang="fr-FR" sz="1900" dirty="0" smtClean="0"/>
              <a:t>N, </a:t>
            </a:r>
            <a:r>
              <a:rPr lang="fr-FR" sz="1900" dirty="0"/>
              <a:t>MENTA </a:t>
            </a:r>
            <a:r>
              <a:rPr lang="fr-FR" sz="1900" dirty="0" smtClean="0"/>
              <a:t>I, </a:t>
            </a:r>
            <a:r>
              <a:rPr lang="fr-FR" sz="1900" dirty="0"/>
              <a:t>COULIBALY </a:t>
            </a:r>
            <a:r>
              <a:rPr lang="fr-FR" sz="1900" dirty="0" smtClean="0"/>
              <a:t>S </a:t>
            </a:r>
            <a:r>
              <a:rPr lang="fr-FR" sz="1900" dirty="0"/>
              <a:t>, DIALL </a:t>
            </a:r>
            <a:r>
              <a:rPr lang="fr-FR" sz="1900" dirty="0" smtClean="0"/>
              <a:t>I  </a:t>
            </a:r>
          </a:p>
          <a:p>
            <a:endParaRPr lang="fr-FR" sz="1900" dirty="0"/>
          </a:p>
          <a:p>
            <a:r>
              <a:rPr lang="fr-FR" sz="1900" dirty="0" smtClean="0"/>
              <a:t>7</a:t>
            </a:r>
            <a:r>
              <a:rPr lang="fr-FR" sz="1900" baseline="30000" dirty="0" smtClean="0"/>
              <a:t>èmes</a:t>
            </a:r>
            <a:r>
              <a:rPr lang="fr-FR" sz="1900" dirty="0" smtClean="0"/>
              <a:t> journées scientifiques SOCARB à Bobo Dioulasso</a:t>
            </a:r>
          </a:p>
          <a:p>
            <a:r>
              <a:rPr lang="fr-FR" sz="1900" dirty="0" smtClean="0"/>
              <a:t>27-28-29 Octobre 2021</a:t>
            </a:r>
            <a:endParaRPr lang="fr-FR" sz="1900" dirty="0"/>
          </a:p>
          <a:p>
            <a:endParaRPr lang="fr-FR" dirty="0"/>
          </a:p>
        </p:txBody>
      </p:sp>
      <p:pic>
        <p:nvPicPr>
          <p:cNvPr id="4" name="Image 3" descr="Imag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500861"/>
            <a:ext cx="2520280" cy="1683469"/>
          </a:xfrm>
          <a:prstGeom prst="rect">
            <a:avLst/>
          </a:prstGeom>
        </p:spPr>
      </p:pic>
      <p:pic>
        <p:nvPicPr>
          <p:cNvPr id="5" name="Image 4" descr="DSCI016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566682"/>
            <a:ext cx="2376264" cy="167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403648" y="5157192"/>
            <a:ext cx="1368152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03848" y="3544598"/>
            <a:ext cx="1150531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RESULTATS </a:t>
            </a:r>
            <a:r>
              <a:rPr lang="fr-FR" b="1" dirty="0" smtClean="0">
                <a:solidFill>
                  <a:schemeClr val="bg1"/>
                </a:solidFill>
              </a:rPr>
              <a:t>4/7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Circonstances de découverte</a:t>
            </a:r>
            <a:endParaRPr lang="fr-FR" b="1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48209515"/>
              </p:ext>
            </p:extLst>
          </p:nvPr>
        </p:nvGraphicFramePr>
        <p:xfrm>
          <a:off x="1331640" y="2165594"/>
          <a:ext cx="69127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10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70079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RESULTATS 5/7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11</a:t>
            </a:fld>
            <a:endParaRPr lang="fr-FR" sz="2800" b="1"/>
          </a:p>
        </p:txBody>
      </p:sp>
      <p:graphicFrame>
        <p:nvGraphicFramePr>
          <p:cNvPr id="5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036933"/>
              </p:ext>
            </p:extLst>
          </p:nvPr>
        </p:nvGraphicFramePr>
        <p:xfrm>
          <a:off x="457200" y="1600200"/>
          <a:ext cx="3826768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Espace réservé du contenu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325144"/>
              </p:ext>
            </p:extLst>
          </p:nvPr>
        </p:nvGraphicFramePr>
        <p:xfrm>
          <a:off x="4788024" y="1628800"/>
          <a:ext cx="389775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201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RESULTATS 6/7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ilatation </a:t>
            </a:r>
            <a:r>
              <a:rPr lang="fr-FR" dirty="0"/>
              <a:t>atriale gauche était retrouvée dans </a:t>
            </a:r>
            <a:r>
              <a:rPr lang="fr-FR" b="1" dirty="0">
                <a:solidFill>
                  <a:schemeClr val="tx2"/>
                </a:solidFill>
              </a:rPr>
              <a:t>42,3</a:t>
            </a:r>
            <a:r>
              <a:rPr lang="fr-FR" b="1" dirty="0" smtClean="0">
                <a:solidFill>
                  <a:schemeClr val="tx2"/>
                </a:solidFill>
              </a:rPr>
              <a:t>%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Dilatation ventriculaire </a:t>
            </a:r>
            <a:r>
              <a:rPr lang="fr-FR" dirty="0"/>
              <a:t>gauche (VG) dans </a:t>
            </a:r>
            <a:r>
              <a:rPr lang="fr-FR" b="1" dirty="0">
                <a:solidFill>
                  <a:schemeClr val="tx2"/>
                </a:solidFill>
              </a:rPr>
              <a:t>46,1%</a:t>
            </a:r>
            <a:r>
              <a:rPr lang="fr-FR" b="1" dirty="0"/>
              <a:t>. </a:t>
            </a:r>
            <a:endParaRPr lang="fr-FR" b="1" dirty="0" smtClean="0"/>
          </a:p>
          <a:p>
            <a:endParaRPr lang="fr-FR" b="1" dirty="0" smtClean="0"/>
          </a:p>
          <a:p>
            <a:r>
              <a:rPr lang="fr-FR" dirty="0"/>
              <a:t>D</a:t>
            </a:r>
            <a:r>
              <a:rPr lang="fr-FR" dirty="0" smtClean="0"/>
              <a:t>ysfonction </a:t>
            </a:r>
            <a:r>
              <a:rPr lang="fr-FR" dirty="0"/>
              <a:t>systolique du </a:t>
            </a:r>
            <a:r>
              <a:rPr lang="fr-FR" dirty="0" smtClean="0"/>
              <a:t>VG </a:t>
            </a:r>
            <a:r>
              <a:rPr lang="fr-FR" dirty="0"/>
              <a:t>dans </a:t>
            </a:r>
            <a:r>
              <a:rPr lang="fr-FR" b="1" dirty="0">
                <a:solidFill>
                  <a:schemeClr val="tx2"/>
                </a:solidFill>
              </a:rPr>
              <a:t>36,5</a:t>
            </a:r>
            <a:r>
              <a:rPr lang="fr-FR" b="1" dirty="0" smtClean="0">
                <a:solidFill>
                  <a:schemeClr val="tx2"/>
                </a:solidFill>
              </a:rPr>
              <a:t>%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12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595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RESULTATS 7/7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core </a:t>
            </a:r>
            <a:r>
              <a:rPr lang="en-GB" dirty="0"/>
              <a:t>CHA</a:t>
            </a:r>
            <a:r>
              <a:rPr lang="en-GB" baseline="-25000" dirty="0"/>
              <a:t>2</a:t>
            </a:r>
            <a:r>
              <a:rPr lang="en-GB" dirty="0"/>
              <a:t>DS</a:t>
            </a:r>
            <a:r>
              <a:rPr lang="en-GB" baseline="-25000" dirty="0"/>
              <a:t>2</a:t>
            </a:r>
            <a:r>
              <a:rPr lang="en-GB" dirty="0"/>
              <a:t>VASC </a:t>
            </a:r>
            <a:r>
              <a:rPr lang="fr-FR" dirty="0"/>
              <a:t>était </a:t>
            </a:r>
            <a:r>
              <a:rPr lang="fr-FR" b="1" dirty="0"/>
              <a:t>≥</a:t>
            </a:r>
            <a:r>
              <a:rPr lang="en-GB" b="1" dirty="0" smtClean="0"/>
              <a:t> </a:t>
            </a:r>
            <a:r>
              <a:rPr lang="en-GB" b="1" dirty="0"/>
              <a:t>2 </a:t>
            </a:r>
            <a:r>
              <a:rPr lang="fr-FR" dirty="0"/>
              <a:t>dans </a:t>
            </a:r>
            <a:r>
              <a:rPr lang="fr-FR" b="1" dirty="0">
                <a:solidFill>
                  <a:schemeClr val="tx2"/>
                </a:solidFill>
              </a:rPr>
              <a:t>94,3%</a:t>
            </a:r>
            <a:r>
              <a:rPr lang="en-GB" b="1" dirty="0"/>
              <a:t>.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 smtClean="0"/>
          </a:p>
          <a:p>
            <a:r>
              <a:rPr lang="fr-FR" dirty="0"/>
              <a:t>T</a:t>
            </a:r>
            <a:r>
              <a:rPr lang="fr-FR" dirty="0" smtClean="0"/>
              <a:t>raitement </a:t>
            </a:r>
            <a:r>
              <a:rPr lang="en-GB" dirty="0" smtClean="0"/>
              <a:t>anticoagulant AVK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fr-FR" b="1" dirty="0">
                <a:solidFill>
                  <a:schemeClr val="tx2"/>
                </a:solidFill>
              </a:rPr>
              <a:t>48,08 %</a:t>
            </a:r>
            <a:r>
              <a:rPr lang="en-GB" b="1" dirty="0" smtClean="0">
                <a:solidFill>
                  <a:schemeClr val="tx2"/>
                </a:solidFill>
              </a:rPr>
              <a:t>.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fr-FR" dirty="0"/>
              <a:t>R</a:t>
            </a:r>
            <a:r>
              <a:rPr lang="fr-FR" dirty="0" smtClean="0"/>
              <a:t>éduction </a:t>
            </a:r>
            <a:r>
              <a:rPr lang="fr-FR" dirty="0"/>
              <a:t>médicamenteuse à base d’</a:t>
            </a:r>
            <a:r>
              <a:rPr lang="fr-FR" b="1" dirty="0"/>
              <a:t>amiodarone</a:t>
            </a:r>
            <a:r>
              <a:rPr lang="fr-FR" dirty="0"/>
              <a:t> a été obtenue </a:t>
            </a:r>
            <a:r>
              <a:rPr lang="fr-FR" dirty="0" smtClean="0"/>
              <a:t>chez </a:t>
            </a:r>
            <a:r>
              <a:rPr lang="fr-FR" b="1" dirty="0">
                <a:solidFill>
                  <a:schemeClr val="tx2"/>
                </a:solidFill>
              </a:rPr>
              <a:t>9,6</a:t>
            </a:r>
            <a:r>
              <a:rPr lang="fr-FR" b="1" dirty="0" smtClean="0">
                <a:solidFill>
                  <a:schemeClr val="tx2"/>
                </a:solidFill>
              </a:rPr>
              <a:t>%</a:t>
            </a:r>
            <a:r>
              <a:rPr lang="fr-FR" b="1" i="1" dirty="0" smtClean="0"/>
              <a:t>.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13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8517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587523" y="3212976"/>
            <a:ext cx="1368152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COMMENTAIRES </a:t>
            </a:r>
            <a:r>
              <a:rPr lang="fr-FR" b="1" dirty="0" smtClean="0">
                <a:solidFill>
                  <a:schemeClr val="bg1"/>
                </a:solidFill>
              </a:rPr>
              <a:t>1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Nous </a:t>
            </a:r>
            <a:r>
              <a:rPr lang="fr-FR" b="1" dirty="0" smtClean="0"/>
              <a:t>rapportons</a:t>
            </a:r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pPr marL="0" indent="0">
              <a:buNone/>
            </a:pPr>
            <a:r>
              <a:rPr lang="fr-FR" b="1" dirty="0" smtClean="0"/>
              <a:t>  6,70 </a:t>
            </a:r>
            <a:r>
              <a:rPr lang="fr-FR" b="1" dirty="0"/>
              <a:t>%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180447"/>
              </p:ext>
            </p:extLst>
          </p:nvPr>
        </p:nvGraphicFramePr>
        <p:xfrm>
          <a:off x="2339752" y="2276872"/>
          <a:ext cx="6096000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2248"/>
                <a:gridCol w="3863752"/>
              </a:tblGrid>
              <a:tr h="43178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Fréquence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Auteurs /année/Pays</a:t>
                      </a:r>
                      <a:endParaRPr lang="fr-FR" sz="2400" dirty="0"/>
                    </a:p>
                  </a:txBody>
                  <a:tcPr/>
                </a:tc>
              </a:tr>
              <a:tr h="7452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6,40 % </a:t>
                      </a:r>
                    </a:p>
                    <a:p>
                      <a:pPr algn="ctr"/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Bambara, 2004, </a:t>
                      </a:r>
                      <a:r>
                        <a:rPr lang="en-GB" sz="2400" b="1" dirty="0" smtClean="0"/>
                        <a:t>Burkina Faso</a:t>
                      </a:r>
                      <a:endParaRPr lang="fr-FR" sz="2400" b="1" dirty="0"/>
                    </a:p>
                  </a:txBody>
                  <a:tcPr/>
                </a:tc>
              </a:tr>
              <a:tr h="43178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7,10 %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 smtClean="0"/>
                        <a:t>Mbolla</a:t>
                      </a:r>
                      <a:r>
                        <a:rPr lang="fr-FR" sz="2400" dirty="0" smtClean="0"/>
                        <a:t>,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dirty="0" smtClean="0"/>
                        <a:t>2006 ,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="1" dirty="0" smtClean="0"/>
                        <a:t>Congo</a:t>
                      </a:r>
                      <a:r>
                        <a:rPr lang="fr-FR" sz="2400" dirty="0" smtClean="0"/>
                        <a:t> </a:t>
                      </a:r>
                      <a:endParaRPr lang="fr-FR" sz="2400" dirty="0"/>
                    </a:p>
                  </a:txBody>
                  <a:tcPr/>
                </a:tc>
              </a:tr>
              <a:tr h="43178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6 %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 smtClean="0"/>
                        <a:t>Thiombiano</a:t>
                      </a:r>
                      <a:r>
                        <a:rPr lang="fr-FR" sz="2400" dirty="0" smtClean="0"/>
                        <a:t>, 2009,  </a:t>
                      </a:r>
                      <a:r>
                        <a:rPr lang="fr-FR" sz="2400" b="1" dirty="0" smtClean="0"/>
                        <a:t>Sénégal</a:t>
                      </a:r>
                      <a:r>
                        <a:rPr lang="fr-FR" sz="2400" dirty="0" smtClean="0"/>
                        <a:t> 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14084"/>
              </p:ext>
            </p:extLst>
          </p:nvPr>
        </p:nvGraphicFramePr>
        <p:xfrm>
          <a:off x="2339752" y="4941168"/>
          <a:ext cx="6096000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3863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18,50%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 smtClean="0"/>
                        <a:t>Niankara</a:t>
                      </a:r>
                      <a:r>
                        <a:rPr lang="fr-FR" sz="2400" dirty="0" smtClean="0"/>
                        <a:t>, 2012, Burkina Faso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10,50%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 smtClean="0"/>
                        <a:t>Yomma</a:t>
                      </a:r>
                      <a:r>
                        <a:rPr lang="fr-FR" sz="2400" dirty="0" smtClean="0"/>
                        <a:t>,</a:t>
                      </a:r>
                      <a:r>
                        <a:rPr lang="fr-FR" sz="2400" baseline="0" dirty="0" smtClean="0"/>
                        <a:t> 2015, </a:t>
                      </a:r>
                      <a:r>
                        <a:rPr lang="fr-FR" sz="2400" b="1" baseline="0" dirty="0" smtClean="0"/>
                        <a:t>Maroc</a:t>
                      </a:r>
                      <a:endParaRPr lang="fr-FR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14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37123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CONCLUSION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Fréquence FA  reste toujours élevée dans la région.</a:t>
            </a:r>
          </a:p>
          <a:p>
            <a:pPr marL="0" indent="0">
              <a:buNone/>
            </a:pPr>
            <a:r>
              <a:rPr lang="fr-FR" dirty="0" smtClean="0"/>
              <a:t>Généralement </a:t>
            </a:r>
            <a:r>
              <a:rPr lang="fr-FR" dirty="0"/>
              <a:t>associée à une atteinte </a:t>
            </a:r>
            <a:r>
              <a:rPr lang="fr-FR" dirty="0" smtClean="0"/>
              <a:t>valvulaire, l’étiologie non valvulaire est la plus fréquente.</a:t>
            </a:r>
          </a:p>
          <a:p>
            <a:pPr marL="0" indent="0">
              <a:buNone/>
            </a:pPr>
            <a:r>
              <a:rPr lang="fr-FR" dirty="0" smtClean="0"/>
              <a:t>Traitement AVK faiblement institué </a:t>
            </a:r>
            <a:r>
              <a:rPr lang="fr-FR" smtClean="0"/>
              <a:t>malgré l’évidence.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Faible taux de réduction médicamenteuse.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29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6000" b="1" smtClean="0"/>
              <a:t>MERCI</a:t>
            </a:r>
            <a:endParaRPr lang="fr-FR" sz="60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7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REFERENCES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fr-FR" b="1" dirty="0" smtClean="0"/>
              <a:t>1. </a:t>
            </a:r>
            <a:r>
              <a:rPr lang="fr-FR" dirty="0" err="1" smtClean="0"/>
              <a:t>Sztajzel</a:t>
            </a:r>
            <a:r>
              <a:rPr lang="fr-FR" dirty="0" smtClean="0"/>
              <a:t> </a:t>
            </a:r>
            <a:r>
              <a:rPr lang="fr-FR" dirty="0"/>
              <a:t>J, </a:t>
            </a:r>
            <a:r>
              <a:rPr lang="fr-FR" dirty="0" err="1"/>
              <a:t>Stalder</a:t>
            </a:r>
            <a:r>
              <a:rPr lang="fr-FR" dirty="0"/>
              <a:t> H. Fibrillation auriculaire. </a:t>
            </a:r>
            <a:r>
              <a:rPr lang="en-GB" dirty="0"/>
              <a:t>Primary care 2003; 3: 695-99</a:t>
            </a:r>
            <a:r>
              <a:rPr lang="en-GB" dirty="0" smtClean="0"/>
              <a:t>.</a:t>
            </a:r>
          </a:p>
          <a:p>
            <a:pPr lvl="0"/>
            <a:endParaRPr lang="fr-FR" dirty="0"/>
          </a:p>
          <a:p>
            <a:pPr marL="0" lvl="0" indent="0">
              <a:buNone/>
            </a:pPr>
            <a:r>
              <a:rPr lang="fr-FR" b="1" dirty="0" smtClean="0"/>
              <a:t>2. </a:t>
            </a:r>
            <a:r>
              <a:rPr lang="fr-FR" dirty="0" smtClean="0"/>
              <a:t>Attias </a:t>
            </a:r>
            <a:r>
              <a:rPr lang="fr-FR" dirty="0"/>
              <a:t>D, Lellouche N Cardiologie Vasculaire. 8</a:t>
            </a:r>
            <a:r>
              <a:rPr lang="fr-FR" baseline="30000" dirty="0"/>
              <a:t>ème</a:t>
            </a:r>
            <a:r>
              <a:rPr lang="fr-FR" dirty="0"/>
              <a:t> éd. Paris : </a:t>
            </a:r>
            <a:r>
              <a:rPr lang="fr-FR" dirty="0" err="1"/>
              <a:t>Vernazobres-Grego</a:t>
            </a:r>
            <a:r>
              <a:rPr lang="fr-FR" dirty="0"/>
              <a:t> ; Septembre 2018 p </a:t>
            </a:r>
            <a:r>
              <a:rPr lang="fr-FR" dirty="0" smtClean="0"/>
              <a:t>564-589</a:t>
            </a:r>
          </a:p>
          <a:p>
            <a:pPr lvl="0"/>
            <a:endParaRPr lang="fr-FR" dirty="0"/>
          </a:p>
          <a:p>
            <a:pPr marL="0" lvl="0" indent="0">
              <a:buNone/>
            </a:pPr>
            <a:r>
              <a:rPr lang="fr-FR" b="1" dirty="0" smtClean="0"/>
              <a:t>3. </a:t>
            </a:r>
            <a:r>
              <a:rPr lang="fr-FR" dirty="0" smtClean="0"/>
              <a:t>Delahaye </a:t>
            </a:r>
            <a:r>
              <a:rPr lang="fr-FR" dirty="0"/>
              <a:t>F Recommandations de la Société européenne de cardiologie sur la fibrillation atriale </a:t>
            </a:r>
            <a:r>
              <a:rPr lang="fr-FR" dirty="0" err="1"/>
              <a:t>Eur</a:t>
            </a:r>
            <a:r>
              <a:rPr lang="fr-FR" dirty="0"/>
              <a:t> </a:t>
            </a:r>
            <a:r>
              <a:rPr lang="fr-FR" dirty="0" err="1"/>
              <a:t>Heart</a:t>
            </a:r>
            <a:r>
              <a:rPr lang="fr-FR" dirty="0"/>
              <a:t> J 2016 ; 37(38) : </a:t>
            </a:r>
            <a:r>
              <a:rPr lang="fr-FR" dirty="0" smtClean="0"/>
              <a:t>2893-2962</a:t>
            </a:r>
          </a:p>
          <a:p>
            <a:pPr marL="0" lv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4. </a:t>
            </a:r>
            <a:r>
              <a:rPr lang="fr-FR" dirty="0" err="1"/>
              <a:t>Mbolla</a:t>
            </a:r>
            <a:r>
              <a:rPr lang="fr-FR" dirty="0"/>
              <a:t> BF et al. Fibrillation auriculaire à propos de 131 cas congolais Med </a:t>
            </a:r>
            <a:r>
              <a:rPr lang="fr-FR" dirty="0" err="1"/>
              <a:t>Afr</a:t>
            </a:r>
            <a:r>
              <a:rPr lang="fr-FR" dirty="0"/>
              <a:t> Noire 2006 ; 53(2) : 73-8.</a:t>
            </a:r>
          </a:p>
          <a:p>
            <a:pPr marL="0" lvl="0" indent="0">
              <a:buNone/>
            </a:pPr>
            <a:endParaRPr lang="fr-FR" dirty="0" smtClean="0"/>
          </a:p>
          <a:p>
            <a:pPr lvl="0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4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REFERENCES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GB" b="1" dirty="0"/>
              <a:t>5</a:t>
            </a:r>
            <a:r>
              <a:rPr lang="en-GB" b="1" dirty="0" smtClean="0"/>
              <a:t>. </a:t>
            </a:r>
            <a:r>
              <a:rPr lang="en-GB" dirty="0" err="1"/>
              <a:t>Furberg</a:t>
            </a:r>
            <a:r>
              <a:rPr lang="en-GB" dirty="0"/>
              <a:t> CD, </a:t>
            </a:r>
            <a:r>
              <a:rPr lang="en-GB" dirty="0" err="1"/>
              <a:t>Psaty</a:t>
            </a:r>
            <a:r>
              <a:rPr lang="en-GB" dirty="0"/>
              <a:t> BM, </a:t>
            </a:r>
            <a:r>
              <a:rPr lang="en-GB" dirty="0" err="1"/>
              <a:t>Manolio</a:t>
            </a:r>
            <a:r>
              <a:rPr lang="en-GB" dirty="0"/>
              <a:t> TA, </a:t>
            </a:r>
            <a:r>
              <a:rPr lang="en-GB" dirty="0" err="1"/>
              <a:t>Gardin</a:t>
            </a:r>
            <a:r>
              <a:rPr lang="en-GB" dirty="0"/>
              <a:t> JM, Smith VE, </a:t>
            </a:r>
            <a:r>
              <a:rPr lang="en-GB" dirty="0" err="1"/>
              <a:t>Rautaharju</a:t>
            </a:r>
            <a:r>
              <a:rPr lang="en-GB" dirty="0"/>
              <a:t> PM. Prevalence of atrial fibrillation in elderly subjects (the Cardiovascular Health study) [archive], Am J </a:t>
            </a:r>
            <a:r>
              <a:rPr lang="en-GB" dirty="0" err="1"/>
              <a:t>Cardiol</a:t>
            </a:r>
            <a:r>
              <a:rPr lang="en-GB" dirty="0"/>
              <a:t> 1994; 74:236-241</a:t>
            </a:r>
            <a:r>
              <a:rPr lang="en-GB" dirty="0" smtClean="0"/>
              <a:t>.</a:t>
            </a:r>
          </a:p>
          <a:p>
            <a:pPr marL="0" lv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6</a:t>
            </a:r>
            <a:r>
              <a:rPr lang="fr-FR" b="1" dirty="0" smtClean="0"/>
              <a:t>. </a:t>
            </a:r>
            <a:r>
              <a:rPr lang="fr-FR" dirty="0" err="1" smtClean="0"/>
              <a:t>Thiombiano</a:t>
            </a:r>
            <a:r>
              <a:rPr lang="fr-FR" dirty="0" smtClean="0"/>
              <a:t> </a:t>
            </a:r>
            <a:r>
              <a:rPr lang="fr-FR" dirty="0"/>
              <a:t>LP. Fibrillation auriculaire en milieu hospitalier : données épidémiologiques, diagnostiques et thérapeutiques, </a:t>
            </a:r>
            <a:r>
              <a:rPr lang="fr-FR" dirty="0" err="1"/>
              <a:t>Etude</a:t>
            </a:r>
            <a:r>
              <a:rPr lang="fr-FR" dirty="0"/>
              <a:t> rétrospective sur cinq ans (2003-2008) dans le service de cardiologie de l’hôpital General de Grand Yoff Thèse, Med, Dakar, 2009, N°21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lvl="0" indent="0">
              <a:buNone/>
            </a:pPr>
            <a:r>
              <a:rPr lang="fr-FR" b="1" dirty="0"/>
              <a:t>7. </a:t>
            </a:r>
            <a:r>
              <a:rPr lang="fr-FR" dirty="0" err="1"/>
              <a:t>Niankara</a:t>
            </a:r>
            <a:r>
              <a:rPr lang="fr-FR" dirty="0"/>
              <a:t> A. Les fibrillations atriales valvulaires et non valvulaires au Burkina Faso.</a:t>
            </a:r>
          </a:p>
          <a:p>
            <a:pPr marL="0" indent="0">
              <a:buNone/>
            </a:pPr>
            <a:r>
              <a:rPr lang="fr-FR" dirty="0" err="1"/>
              <a:t>Etude</a:t>
            </a:r>
            <a:r>
              <a:rPr lang="fr-FR" dirty="0"/>
              <a:t> comparative à propos de 58 cas colligés au CHU-YO. Mémoire, Med, Bamako, 2012 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lvl="0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29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REFERENCES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b="1" dirty="0"/>
              <a:t>8. </a:t>
            </a:r>
            <a:r>
              <a:rPr lang="fr-FR" dirty="0" err="1"/>
              <a:t>Yomma</a:t>
            </a:r>
            <a:r>
              <a:rPr lang="fr-FR" dirty="0"/>
              <a:t> D. Arythmie complète par fibrillation auriculaire : étiologies et prise en charge Thèse, Med, Marrakech, 2015, </a:t>
            </a:r>
            <a:r>
              <a:rPr lang="fr-FR" dirty="0" smtClean="0"/>
              <a:t>N°46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b="1" dirty="0"/>
              <a:t>9</a:t>
            </a:r>
            <a:r>
              <a:rPr lang="fr-FR" b="1" dirty="0" smtClean="0"/>
              <a:t>. </a:t>
            </a:r>
            <a:r>
              <a:rPr lang="fr-FR" dirty="0" smtClean="0"/>
              <a:t>Mbaye </a:t>
            </a:r>
            <a:r>
              <a:rPr lang="fr-FR" dirty="0"/>
              <a:t>A et al. La fibrillation atriale, fréquence, facteurs étiologiques, évolution et traitement dans le service de Dakar, Sénégal. Pan </a:t>
            </a:r>
            <a:r>
              <a:rPr lang="fr-FR" dirty="0" err="1"/>
              <a:t>Afr</a:t>
            </a:r>
            <a:r>
              <a:rPr lang="fr-FR" dirty="0"/>
              <a:t> Med J 2010 ; 6 :</a:t>
            </a:r>
            <a:r>
              <a:rPr lang="fr-FR" dirty="0" smtClean="0"/>
              <a:t>16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b="1" dirty="0" smtClean="0"/>
              <a:t>10. </a:t>
            </a:r>
            <a:r>
              <a:rPr lang="fr-FR" dirty="0" smtClean="0"/>
              <a:t>Paye </a:t>
            </a:r>
            <a:r>
              <a:rPr lang="fr-FR" dirty="0"/>
              <a:t>M. Fibrillations atriales : aspects épidémiologiques, étiologiques, pronostiques et thérapeutiques Thèse, Med, Dakar, </a:t>
            </a:r>
            <a:r>
              <a:rPr lang="fr-FR" dirty="0" smtClean="0"/>
              <a:t>2003</a:t>
            </a:r>
          </a:p>
          <a:p>
            <a:pPr marL="0" lv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11.</a:t>
            </a:r>
            <a:r>
              <a:rPr lang="fr-FR" dirty="0" smtClean="0"/>
              <a:t> </a:t>
            </a:r>
            <a:r>
              <a:rPr lang="fr-FR" dirty="0" err="1"/>
              <a:t>Sacko</a:t>
            </a:r>
            <a:r>
              <a:rPr lang="fr-FR" dirty="0"/>
              <a:t> M. Fibrillation atriale dans le service de cardiologie du CHU point G : socio-démographie, clinique et évolution. Mémoire, Med, Bamako, 2012, P12-23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4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PLAN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1. INTRODUCTION</a:t>
            </a:r>
          </a:p>
          <a:p>
            <a:pPr marL="514350" indent="-514350">
              <a:buAutoNum type="arabicPeriod"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2. OBJECTIFS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3. METHODOLOGIE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4. RESULTATS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5. COMMENTAIRES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    CONCLUSION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2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2914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INTRODUCTION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T</a:t>
            </a:r>
            <a:r>
              <a:rPr lang="fr-FR" dirty="0" smtClean="0"/>
              <a:t>rouble </a:t>
            </a:r>
            <a:r>
              <a:rPr lang="fr-FR" dirty="0"/>
              <a:t>du rythme </a:t>
            </a:r>
            <a:r>
              <a:rPr lang="fr-FR" dirty="0" smtClean="0"/>
              <a:t>permanent plus fréquent.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Incidence:</a:t>
            </a:r>
          </a:p>
          <a:p>
            <a:pPr marL="0" indent="0">
              <a:buNone/>
            </a:pPr>
            <a:r>
              <a:rPr lang="fr-FR" dirty="0" smtClean="0"/>
              <a:t>      Âge </a:t>
            </a:r>
          </a:p>
          <a:p>
            <a:pPr marL="0" indent="0">
              <a:buNone/>
            </a:pPr>
            <a:r>
              <a:rPr lang="fr-FR" dirty="0" smtClean="0"/>
              <a:t>      Cardiopathies sous-jacentes 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Prévalence:</a:t>
            </a:r>
          </a:p>
          <a:p>
            <a:pPr marL="0" indent="0">
              <a:buNone/>
            </a:pPr>
            <a:r>
              <a:rPr lang="fr-FR" dirty="0" smtClean="0"/>
              <a:t>     </a:t>
            </a:r>
            <a:r>
              <a:rPr lang="fr-FR" b="1" dirty="0" smtClean="0"/>
              <a:t>1</a:t>
            </a:r>
            <a:r>
              <a:rPr lang="fr-FR" b="1" dirty="0"/>
              <a:t>%</a:t>
            </a:r>
            <a:r>
              <a:rPr lang="fr-FR" dirty="0"/>
              <a:t> </a:t>
            </a:r>
            <a:r>
              <a:rPr lang="fr-FR" dirty="0" smtClean="0"/>
              <a:t>avant </a:t>
            </a:r>
            <a:r>
              <a:rPr lang="fr-FR" b="1" dirty="0"/>
              <a:t>60 </a:t>
            </a:r>
            <a:r>
              <a:rPr lang="fr-FR" b="1" dirty="0" smtClean="0"/>
              <a:t>ans</a:t>
            </a:r>
          </a:p>
          <a:p>
            <a:pPr marL="0" indent="0">
              <a:buNone/>
            </a:pPr>
            <a:r>
              <a:rPr lang="fr-FR" dirty="0" smtClean="0"/>
              <a:t>     </a:t>
            </a:r>
            <a:r>
              <a:rPr lang="fr-FR" b="1" dirty="0" smtClean="0"/>
              <a:t>10 </a:t>
            </a:r>
            <a:r>
              <a:rPr lang="fr-FR" b="1" dirty="0"/>
              <a:t>%</a:t>
            </a:r>
            <a:r>
              <a:rPr lang="fr-FR" dirty="0"/>
              <a:t> après </a:t>
            </a:r>
            <a:r>
              <a:rPr lang="fr-FR" b="1" dirty="0"/>
              <a:t>80 </a:t>
            </a:r>
            <a:r>
              <a:rPr lang="fr-FR" b="1" dirty="0" smtClean="0"/>
              <a:t>ans </a:t>
            </a:r>
          </a:p>
          <a:p>
            <a:pPr marL="0" indent="0">
              <a:buNone/>
            </a:pPr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3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9209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OBJECTIF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Décrire les aspects: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- Épidémiologiques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- Cliniques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- Thérapeutiques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4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36605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2780928"/>
            <a:ext cx="5732181" cy="3440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METHODOLOGIE 1/2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Étude rétrospective et descriptive</a:t>
            </a:r>
          </a:p>
          <a:p>
            <a:pPr marL="0" indent="0">
              <a:buNone/>
            </a:pPr>
            <a:r>
              <a:rPr lang="fr-FR" dirty="0"/>
              <a:t>Janvier </a:t>
            </a:r>
            <a:r>
              <a:rPr lang="fr-FR" b="1" dirty="0" smtClean="0"/>
              <a:t>2015</a:t>
            </a:r>
            <a:r>
              <a:rPr lang="fr-FR" dirty="0" smtClean="0"/>
              <a:t> </a:t>
            </a:r>
            <a:r>
              <a:rPr lang="fr-FR" dirty="0"/>
              <a:t>à décembre </a:t>
            </a:r>
            <a:r>
              <a:rPr lang="fr-FR" b="1" dirty="0" smtClean="0"/>
              <a:t>2018</a:t>
            </a:r>
            <a:endParaRPr lang="fr-FR" b="1" dirty="0"/>
          </a:p>
          <a:p>
            <a:pPr marL="0" indent="0">
              <a:buNone/>
            </a:pPr>
            <a:r>
              <a:rPr lang="fr-FR" dirty="0" smtClean="0"/>
              <a:t>Cardiologie</a:t>
            </a:r>
          </a:p>
          <a:p>
            <a:pPr marL="0" indent="0">
              <a:buNone/>
            </a:pPr>
            <a:r>
              <a:rPr lang="fr-FR" b="1" dirty="0" smtClean="0"/>
              <a:t>                                       CHU-GT</a:t>
            </a:r>
          </a:p>
          <a:p>
            <a:pPr marL="0" indent="0">
              <a:buNone/>
            </a:pPr>
            <a:r>
              <a:rPr lang="fr-FR" b="1" dirty="0" smtClean="0"/>
              <a:t>    Bamako</a:t>
            </a:r>
          </a:p>
          <a:p>
            <a:pPr marL="0" indent="0">
              <a:buNone/>
            </a:pPr>
            <a:r>
              <a:rPr lang="fr-FR" b="1" dirty="0" smtClean="0"/>
              <a:t>    MALI</a:t>
            </a:r>
            <a:endParaRPr lang="fr-FR" b="1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5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8153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METHODOLOGIE 2/2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Inclus </a:t>
            </a:r>
            <a:r>
              <a:rPr lang="fr-FR" dirty="0"/>
              <a:t>patients </a:t>
            </a:r>
            <a:r>
              <a:rPr lang="fr-FR" dirty="0" smtClean="0"/>
              <a:t>hospitalisés </a:t>
            </a:r>
            <a:r>
              <a:rPr lang="fr-FR" dirty="0"/>
              <a:t>pour </a:t>
            </a:r>
            <a:r>
              <a:rPr lang="fr-FR" dirty="0" smtClean="0"/>
              <a:t>FA. </a:t>
            </a:r>
          </a:p>
          <a:p>
            <a:endParaRPr lang="fr-FR" dirty="0"/>
          </a:p>
          <a:p>
            <a:r>
              <a:rPr lang="fr-FR" dirty="0" smtClean="0"/>
              <a:t>Collecte </a:t>
            </a:r>
            <a:r>
              <a:rPr lang="fr-FR" dirty="0"/>
              <a:t>basée sur l’exploitation des </a:t>
            </a:r>
            <a:r>
              <a:rPr lang="fr-FR" dirty="0" smtClean="0"/>
              <a:t>dossiers. </a:t>
            </a:r>
          </a:p>
          <a:p>
            <a:endParaRPr lang="fr-FR" dirty="0"/>
          </a:p>
          <a:p>
            <a:r>
              <a:rPr lang="fr-FR" dirty="0" smtClean="0"/>
              <a:t>Exclus dossiers </a:t>
            </a:r>
            <a:r>
              <a:rPr lang="fr-FR" dirty="0"/>
              <a:t>non </a:t>
            </a:r>
            <a:r>
              <a:rPr lang="fr-FR" dirty="0" smtClean="0"/>
              <a:t>exploitables.</a:t>
            </a:r>
          </a:p>
          <a:p>
            <a:endParaRPr lang="fr-FR" dirty="0"/>
          </a:p>
          <a:p>
            <a:r>
              <a:rPr lang="fr-FR" dirty="0"/>
              <a:t>Outil informatique </a:t>
            </a:r>
            <a:r>
              <a:rPr lang="fr-FR" dirty="0" smtClean="0"/>
              <a:t>analyser </a:t>
            </a:r>
            <a:r>
              <a:rPr lang="fr-FR" dirty="0"/>
              <a:t>résultats.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6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4720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RESULTATS 1/7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Fréquence: </a:t>
            </a:r>
            <a:r>
              <a:rPr lang="fr-FR" b="1" dirty="0" smtClean="0">
                <a:solidFill>
                  <a:schemeClr val="tx2"/>
                </a:solidFill>
              </a:rPr>
              <a:t>6,7</a:t>
            </a:r>
            <a:r>
              <a:rPr lang="fr-FR" b="1" dirty="0">
                <a:solidFill>
                  <a:schemeClr val="tx2"/>
                </a:solidFill>
              </a:rPr>
              <a:t>%</a:t>
            </a:r>
            <a:r>
              <a:rPr lang="fr-FR" dirty="0"/>
              <a:t> (N=52/774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            </a:t>
            </a:r>
            <a:r>
              <a:rPr lang="fr-FR" b="1" dirty="0" smtClean="0">
                <a:solidFill>
                  <a:schemeClr val="tx2"/>
                </a:solidFill>
              </a:rPr>
              <a:t>67,3%</a:t>
            </a:r>
            <a:r>
              <a:rPr lang="fr-FR" b="1" dirty="0" smtClean="0"/>
              <a:t> non valvulaires </a:t>
            </a:r>
            <a:endParaRPr lang="fr-FR" b="1" dirty="0"/>
          </a:p>
          <a:p>
            <a:pPr marL="0" indent="0">
              <a:buNone/>
            </a:pPr>
            <a:r>
              <a:rPr lang="fr-FR" dirty="0" smtClean="0"/>
              <a:t>             </a:t>
            </a:r>
            <a:r>
              <a:rPr lang="fr-FR" b="1" dirty="0" smtClean="0">
                <a:solidFill>
                  <a:schemeClr val="tx2"/>
                </a:solidFill>
              </a:rPr>
              <a:t>32,7%</a:t>
            </a:r>
            <a:r>
              <a:rPr lang="fr-FR" b="1" dirty="0" smtClean="0"/>
              <a:t> valvulaires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Prédominance féminine: </a:t>
            </a:r>
            <a:r>
              <a:rPr lang="fr-FR" b="1" dirty="0" smtClean="0">
                <a:solidFill>
                  <a:schemeClr val="tx2"/>
                </a:solidFill>
              </a:rPr>
              <a:t>69%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7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7732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5868144" y="4797152"/>
            <a:ext cx="1296144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39552" y="3221342"/>
            <a:ext cx="1584176" cy="914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RESULTATS </a:t>
            </a:r>
            <a:r>
              <a:rPr lang="fr-FR" b="1" dirty="0" smtClean="0">
                <a:solidFill>
                  <a:schemeClr val="bg1"/>
                </a:solidFill>
              </a:rPr>
              <a:t>2/7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Age </a:t>
            </a:r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sz="4000" b="1" dirty="0" smtClean="0"/>
              <a:t>  </a:t>
            </a:r>
            <a:r>
              <a:rPr lang="fr-FR" sz="4000" b="1" dirty="0" smtClean="0">
                <a:solidFill>
                  <a:schemeClr val="tx2"/>
                </a:solidFill>
              </a:rPr>
              <a:t>61ans</a:t>
            </a:r>
            <a:endParaRPr lang="fr-FR" sz="4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255172985"/>
              </p:ext>
            </p:extLst>
          </p:nvPr>
        </p:nvGraphicFramePr>
        <p:xfrm>
          <a:off x="2555776" y="1916832"/>
          <a:ext cx="612068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8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42907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2411760" y="5229200"/>
            <a:ext cx="914400" cy="50405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RESULTATS </a:t>
            </a:r>
            <a:r>
              <a:rPr lang="fr-FR" b="1" dirty="0" smtClean="0">
                <a:solidFill>
                  <a:schemeClr val="bg1"/>
                </a:solidFill>
              </a:rPr>
              <a:t>3/7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Facteurs de risque</a:t>
            </a:r>
            <a:endParaRPr lang="fr-FR" b="1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58870232"/>
              </p:ext>
            </p:extLst>
          </p:nvPr>
        </p:nvGraphicFramePr>
        <p:xfrm>
          <a:off x="2051720" y="2276872"/>
          <a:ext cx="56886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F0ED-FE87-43F2-990A-B082747A0EC0}" type="slidenum">
              <a:rPr lang="fr-FR" sz="2800" b="1" smtClean="0"/>
              <a:t>9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85242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900</Words>
  <Application>Microsoft Office PowerPoint</Application>
  <PresentationFormat>Affichage à l'écran (4:3)</PresentationFormat>
  <Paragraphs>200</Paragraphs>
  <Slides>19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  Aspects épidémiologiques, cliniques et thérapeutiques de la fibrillation atriale en hospitalisation dans le service de cardiologie du CHU Gabriel Touré </vt:lpstr>
      <vt:lpstr>PLAN</vt:lpstr>
      <vt:lpstr>INTRODUCTION</vt:lpstr>
      <vt:lpstr>OBJECTIF</vt:lpstr>
      <vt:lpstr>METHODOLOGIE 1/2</vt:lpstr>
      <vt:lpstr>METHODOLOGIE 2/2</vt:lpstr>
      <vt:lpstr>RESULTATS 1/7</vt:lpstr>
      <vt:lpstr>RESULTATS 2/7</vt:lpstr>
      <vt:lpstr>RESULTATS 3/7</vt:lpstr>
      <vt:lpstr>RESULTATS 4/7</vt:lpstr>
      <vt:lpstr>RESULTATS 5/7</vt:lpstr>
      <vt:lpstr>RESULTATS 6/7</vt:lpstr>
      <vt:lpstr>RESULTATS 7/7</vt:lpstr>
      <vt:lpstr>COMMENTAIRES 1</vt:lpstr>
      <vt:lpstr>CONCLUSION</vt:lpstr>
      <vt:lpstr>Présentation PowerPoint</vt:lpstr>
      <vt:lpstr> REFERENCES  </vt:lpstr>
      <vt:lpstr> REFERENCES 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Aspects épidémiologiques, cliniques et thérapeutiques de la fibrillation atriale en hospitalisation dans le service de cardiologie du CHU Gabriel Touré</dc:title>
  <dc:creator>hp</dc:creator>
  <cp:lastModifiedBy>hp</cp:lastModifiedBy>
  <cp:revision>112</cp:revision>
  <dcterms:created xsi:type="dcterms:W3CDTF">2021-10-14T23:47:27Z</dcterms:created>
  <dcterms:modified xsi:type="dcterms:W3CDTF">2021-10-27T08:21:30Z</dcterms:modified>
</cp:coreProperties>
</file>